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tiff" ContentType="image/tif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70" r:id="rId6"/>
    <p:sldId id="261" r:id="rId7"/>
    <p:sldId id="262" r:id="rId8"/>
    <p:sldId id="265" r:id="rId9"/>
    <p:sldId id="266" r:id="rId10"/>
    <p:sldId id="271" r:id="rId11"/>
    <p:sldId id="269" r:id="rId12"/>
  </p:sldIdLst>
  <p:sldSz cx="6858000" cy="12192635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57250" y="1995508"/>
            <a:ext cx="5143500" cy="424504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57250" y="6404254"/>
            <a:ext cx="5143500" cy="294386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916" y="3039834"/>
            <a:ext cx="5915025" cy="50720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67916" y="8159849"/>
            <a:ext cx="5915025" cy="2667262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71488" y="3245875"/>
            <a:ext cx="2914650" cy="773647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71863" y="3245875"/>
            <a:ext cx="2914650" cy="773647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649175"/>
            <a:ext cx="5915025" cy="235678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72381" y="2989029"/>
            <a:ext cx="2901255" cy="146487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2381" y="4453905"/>
            <a:ext cx="2901255" cy="655102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71863" y="2989029"/>
            <a:ext cx="2915543" cy="146487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71863" y="4453905"/>
            <a:ext cx="2915543" cy="655102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812880"/>
            <a:ext cx="2211883" cy="284508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915543" y="1755595"/>
            <a:ext cx="3471863" cy="866507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2381" y="3657960"/>
            <a:ext cx="2211883" cy="677682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812880"/>
            <a:ext cx="2211883" cy="284508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915543" y="1755595"/>
            <a:ext cx="3471863" cy="866507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2381" y="3657960"/>
            <a:ext cx="2211883" cy="677682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907756" y="649175"/>
            <a:ext cx="1478756" cy="1033317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71488" y="649175"/>
            <a:ext cx="4350544" cy="1033317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71488" y="649175"/>
            <a:ext cx="5915025" cy="235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71488" y="3245875"/>
            <a:ext cx="5915025" cy="77364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71488" y="11301291"/>
            <a:ext cx="1543050" cy="649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271713" y="11301291"/>
            <a:ext cx="2314575" cy="649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843463" y="11301291"/>
            <a:ext cx="1543050" cy="649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tiff"/><Relationship Id="rId1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5050" y="813435"/>
            <a:ext cx="4285615" cy="5935345"/>
          </a:xfrm>
          <a:prstGeom prst="rect">
            <a:avLst/>
          </a:prstGeom>
          <a:effectLst>
            <a:outerShdw blurRad="190500" dist="139700" dir="5400000" algn="ctr" rotWithShape="0">
              <a:srgbClr val="000000">
                <a:alpha val="48000"/>
              </a:srgbClr>
            </a:outerShdw>
          </a:effectLst>
        </p:spPr>
      </p:pic>
      <p:sp>
        <p:nvSpPr>
          <p:cNvPr id="2" name="文本框 1"/>
          <p:cNvSpPr txBox="1"/>
          <p:nvPr/>
        </p:nvSpPr>
        <p:spPr>
          <a:xfrm>
            <a:off x="1891665" y="8555990"/>
            <a:ext cx="34290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  <a:sym typeface="+mn-ea"/>
              </a:rPr>
              <a:t>制作人：钱广凯</a:t>
            </a:r>
            <a:endParaRPr lang="zh-CN" altLang="en-US" sz="2000" b="1">
              <a:latin typeface="楷体_GB2312" panose="02010609030101010101" charset="-122"/>
              <a:ea typeface="楷体_GB2312" panose="02010609030101010101" charset="-122"/>
              <a:cs typeface="楷体_GB2312" panose="02010609030101010101" charset="-122"/>
            </a:endParaRPr>
          </a:p>
          <a:p>
            <a:pPr algn="ctr"/>
            <a:r>
              <a:rPr lang="en-US" altLang="zh-CN" sz="20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  <a:sym typeface="+mn-ea"/>
              </a:rPr>
              <a:t>2025.3.27</a:t>
            </a:r>
            <a:endParaRPr lang="en-US" altLang="zh-CN" sz="2000" b="1">
              <a:latin typeface="楷体_GB2312" panose="02010609030101010101" charset="-122"/>
              <a:ea typeface="楷体_GB2312" panose="02010609030101010101" charset="-122"/>
              <a:cs typeface="楷体_GB2312" panose="0201060903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167890" y="7547610"/>
            <a:ext cx="28581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solidFill>
                  <a:srgbClr val="FFC000"/>
                </a:solidFill>
                <a:latin typeface="楷体_GB2312" panose="02010609030101010101" charset="-122"/>
                <a:ea typeface="楷体_GB2312" panose="02010609030101010101" charset="-122"/>
                <a:sym typeface="宋体" panose="02010600030101010101" pitchFamily="2" charset="-122"/>
              </a:rPr>
              <a:t>备考一张纸</a:t>
            </a:r>
            <a:endParaRPr lang="zh-CN" altLang="en-US" sz="3600" b="1">
              <a:solidFill>
                <a:srgbClr val="FFC000"/>
              </a:solidFill>
              <a:latin typeface="楷体_GB2312" panose="02010609030101010101" charset="-122"/>
              <a:ea typeface="楷体_GB2312" panose="02010609030101010101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767080" y="1880870"/>
            <a:ext cx="3998595" cy="32302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6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罗盘针</a:t>
            </a:r>
            <a:endParaRPr lang="zh-CN" altLang="en-US" sz="60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48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</a:t>
            </a:r>
            <a:endParaRPr lang="en-US" altLang="zh-CN" sz="48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endParaRPr lang="en-US" altLang="zh-CN" sz="48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48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48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知识要点</a:t>
            </a:r>
            <a:endParaRPr lang="zh-CN" altLang="en-US" sz="48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" name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284" y="4645255"/>
            <a:ext cx="1760197" cy="2452737"/>
          </a:xfrm>
          <a:prstGeom prst="rect">
            <a:avLst/>
          </a:prstGeom>
        </p:spPr>
      </p:pic>
      <p:pic>
        <p:nvPicPr>
          <p:cNvPr id="4" name="图片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4" y="7622023"/>
            <a:ext cx="6829454" cy="403518"/>
          </a:xfrm>
          <a:prstGeom prst="rect">
            <a:avLst/>
          </a:prstGeom>
        </p:spPr>
      </p:pic>
      <p:grpSp>
        <p:nvGrpSpPr>
          <p:cNvPr id="5" name="组合1"/>
          <p:cNvGrpSpPr/>
          <p:nvPr/>
        </p:nvGrpSpPr>
        <p:grpSpPr>
          <a:xfrm>
            <a:off x="1927500" y="4764198"/>
            <a:ext cx="4987384" cy="2214381"/>
            <a:chOff x="0" y="0"/>
            <a:chExt cx="8866461" cy="3936677"/>
          </a:xfrm>
        </p:grpSpPr>
        <p:sp>
          <p:nvSpPr>
            <p:cNvPr id="6" name="文本3"/>
            <p:cNvSpPr txBox="1"/>
            <p:nvPr/>
          </p:nvSpPr>
          <p:spPr>
            <a:xfrm>
              <a:off x="189449" y="730336"/>
              <a:ext cx="8677012" cy="760412"/>
            </a:xfrm>
            <a:prstGeom prst="rect">
              <a:avLst/>
            </a:prstGeom>
            <a:noFill/>
          </p:spPr>
          <p:txBody>
            <a:bodyPr anchor="t"/>
            <a:p>
              <a:pPr marL="0" algn="l"/>
              <a:r>
                <a:rPr lang="zh-CN" altLang="en-US" sz="2000" b="1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儒勒·凡尔纳</a:t>
              </a:r>
              <a:r>
                <a:rPr lang="zh-CN" altLang="en-US" sz="2000" b="0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，19世纪法国作家</a:t>
              </a:r>
              <a:endParaRPr lang="zh-CN" altLang="en-US" sz="20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" name="文本4"/>
            <p:cNvSpPr txBox="1"/>
            <p:nvPr/>
          </p:nvSpPr>
          <p:spPr>
            <a:xfrm>
              <a:off x="288258" y="2595100"/>
              <a:ext cx="7311460" cy="683006"/>
            </a:xfrm>
            <a:prstGeom prst="rect">
              <a:avLst/>
            </a:prstGeom>
            <a:noFill/>
          </p:spPr>
          <p:txBody>
            <a:bodyPr anchor="t"/>
            <a:p>
              <a:pPr marL="0" algn="l"/>
              <a:r>
                <a:rPr lang="zh-CN" altLang="en-US" sz="2000" b="0" i="0">
                  <a:solidFill>
                    <a:srgbClr val="000000">
                      <a:alpha val="100000"/>
                    </a:srgbClr>
                  </a:solidFill>
                  <a:latin typeface="楷体" panose="02010609060101010101" charset="-122"/>
                  <a:ea typeface="楷体" panose="02010609060101010101" charset="-122"/>
                </a:rPr>
                <a:t>被人们称誉为</a:t>
              </a:r>
              <a:r>
                <a:rPr lang="zh-CN" altLang="en-US" sz="2000" b="0" i="0">
                  <a:solidFill>
                    <a:srgbClr val="FF0000">
                      <a:alpha val="100000"/>
                    </a:srgbClr>
                  </a:solidFill>
                  <a:latin typeface="楷体" panose="02010609060101010101" charset="-122"/>
                  <a:ea typeface="楷体" panose="02010609060101010101" charset="-122"/>
                </a:rPr>
                <a:t>“</a:t>
              </a:r>
              <a:r>
                <a:rPr lang="zh-CN" altLang="en-US" sz="2000" b="1" i="0">
                  <a:solidFill>
                    <a:srgbClr val="FF0000">
                      <a:alpha val="100000"/>
                    </a:srgbClr>
                  </a:solidFill>
                  <a:latin typeface="楷体" panose="02010609060101010101" charset="-122"/>
                  <a:ea typeface="楷体" panose="02010609060101010101" charset="-122"/>
                </a:rPr>
                <a:t>科学时代的预言家”</a:t>
              </a:r>
              <a:endParaRPr lang="zh-CN" altLang="en-US" sz="2000" b="1" i="0">
                <a:solidFill>
                  <a:srgbClr val="FF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8" name="文本5"/>
            <p:cNvSpPr txBox="1"/>
            <p:nvPr/>
          </p:nvSpPr>
          <p:spPr>
            <a:xfrm>
              <a:off x="260882" y="3253671"/>
              <a:ext cx="7427190" cy="683006"/>
            </a:xfrm>
            <a:prstGeom prst="rect">
              <a:avLst/>
            </a:prstGeom>
            <a:noFill/>
          </p:spPr>
          <p:txBody>
            <a:bodyPr anchor="t"/>
            <a:p>
              <a:pPr marL="0" algn="l"/>
              <a:r>
                <a:rPr lang="zh-CN" altLang="en-US" sz="2000" b="0" i="0">
                  <a:solidFill>
                    <a:srgbClr val="000000">
                      <a:alpha val="100000"/>
                    </a:srgbClr>
                  </a:solidFill>
                  <a:latin typeface="楷体" panose="02010609060101010101" charset="-122"/>
                  <a:ea typeface="楷体" panose="02010609060101010101" charset="-122"/>
                </a:rPr>
                <a:t>又被称为</a:t>
              </a:r>
              <a:r>
                <a:rPr lang="zh-CN" altLang="en-US" sz="2000" b="1" i="0">
                  <a:solidFill>
                    <a:srgbClr val="FF0000">
                      <a:alpha val="100000"/>
                    </a:srgbClr>
                  </a:solidFill>
                  <a:latin typeface="楷体" panose="02010609060101010101" charset="-122"/>
                  <a:ea typeface="楷体" panose="02010609060101010101" charset="-122"/>
                </a:rPr>
                <a:t>“现代科学幻想小说之父”</a:t>
              </a:r>
              <a:endParaRPr lang="zh-CN" altLang="en-US" sz="2000" b="1" i="0">
                <a:solidFill>
                  <a:srgbClr val="FF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9" name="文本6"/>
            <p:cNvSpPr txBox="1"/>
            <p:nvPr/>
          </p:nvSpPr>
          <p:spPr>
            <a:xfrm>
              <a:off x="0" y="1999212"/>
              <a:ext cx="8725686" cy="1001712"/>
            </a:xfrm>
            <a:prstGeom prst="rect">
              <a:avLst/>
            </a:prstGeom>
            <a:noFill/>
          </p:spPr>
          <p:txBody>
            <a:bodyPr anchor="t"/>
            <a:p>
              <a:pPr marL="0" algn="l"/>
              <a:r>
                <a:rPr lang="zh-CN" altLang="en-US" sz="1600" b="0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《格兰特船长的儿女》</a:t>
              </a:r>
              <a:r>
                <a:rPr lang="zh-CN" altLang="en-US" b="1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《海底两万里》</a:t>
              </a:r>
              <a:r>
                <a:rPr lang="zh-CN" altLang="en-US" sz="1600" b="0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《神秘岛》</a:t>
              </a:r>
              <a:endParaRPr lang="zh-CN" altLang="en-US" sz="16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文本7"/>
            <p:cNvSpPr txBox="1"/>
            <p:nvPr/>
          </p:nvSpPr>
          <p:spPr>
            <a:xfrm>
              <a:off x="190167" y="1327156"/>
              <a:ext cx="5469352" cy="760413"/>
            </a:xfrm>
            <a:prstGeom prst="rect">
              <a:avLst/>
            </a:prstGeom>
            <a:noFill/>
          </p:spPr>
          <p:txBody>
            <a:bodyPr anchor="t"/>
            <a:p>
              <a:pPr marL="0" algn="l"/>
              <a:r>
                <a:rPr lang="zh-CN" altLang="en-US" sz="2000" b="0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代表作为三部曲：</a:t>
              </a:r>
              <a:endParaRPr lang="zh-CN" altLang="en-US" sz="20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文本2"/>
            <p:cNvSpPr txBox="1"/>
            <p:nvPr/>
          </p:nvSpPr>
          <p:spPr>
            <a:xfrm>
              <a:off x="156993" y="0"/>
              <a:ext cx="2934079" cy="810673"/>
            </a:xfrm>
            <a:prstGeom prst="rect">
              <a:avLst/>
            </a:prstGeom>
            <a:noFill/>
          </p:spPr>
          <p:txBody>
            <a:bodyPr anchor="t"/>
            <a:p>
              <a:pPr marL="0" algn="l"/>
              <a:r>
                <a:rPr lang="zh-CN" altLang="en-US" sz="2400" b="1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作者介绍：</a:t>
              </a:r>
              <a:endParaRPr lang="zh-CN" altLang="en-US" sz="2400" b="1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2" name="文本1"/>
          <p:cNvSpPr txBox="1"/>
          <p:nvPr/>
        </p:nvSpPr>
        <p:spPr>
          <a:xfrm>
            <a:off x="296545" y="7103110"/>
            <a:ext cx="1778635" cy="384175"/>
          </a:xfrm>
          <a:prstGeom prst="rect">
            <a:avLst/>
          </a:prstGeom>
          <a:noFill/>
        </p:spPr>
        <p:txBody>
          <a:bodyPr anchor="t"/>
          <a:p>
            <a:pPr marL="0" algn="l"/>
            <a:r>
              <a:rPr lang="zh-CN" altLang="en-US" sz="2000" b="1" i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儒勒·凡尔纳</a:t>
            </a:r>
            <a:endParaRPr lang="zh-CN" altLang="en-US" sz="2000" b="1" i="0"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13" name="图片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3194" y="6978555"/>
            <a:ext cx="1275433" cy="643618"/>
          </a:xfrm>
          <a:prstGeom prst="rect">
            <a:avLst/>
          </a:prstGeom>
        </p:spPr>
      </p:pic>
      <p:pic>
        <p:nvPicPr>
          <p:cNvPr id="14" name="图片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46" y="4165264"/>
            <a:ext cx="6829454" cy="4035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decel="5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decel="5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decel="500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decel="5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decel="5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accel="5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5" grpId="0" bldLvl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3293110" y="2112010"/>
            <a:ext cx="3221355" cy="741616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【作品介绍】</a:t>
            </a:r>
            <a:r>
              <a:rPr lang="en-US" altLang="zh-CN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《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海底两万里</a:t>
            </a:r>
            <a:r>
              <a:rPr lang="en-US" altLang="zh-CN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》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是一部纯虚构的科幻小说，讲述了一位叫尼摩的船长驾驶自己设计制造的潜水艇“诺第留斯号”在大海中自由航行的故事。小说设想了潜水艇的强大功能，描绘了奇幻美妙的海底世界，体现了人类自古以来渴望上天下海、自由翱翔的梦想，也显示了作者非凡的想象力。</a:t>
            </a:r>
            <a:endParaRPr lang="zh-CN" altLang="en-US" sz="28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12010"/>
            <a:ext cx="3293110" cy="6498590"/>
          </a:xfrm>
          <a:prstGeom prst="rect">
            <a:avLst/>
          </a:prstGeom>
          <a:effectLst>
            <a:outerShdw blurRad="190500" dist="139700" dir="5400000" algn="ctr" rotWithShape="0">
              <a:srgbClr val="000000">
                <a:alpha val="48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6" name="image63.jpeg"/>
          <p:cNvPicPr/>
          <p:nvPr/>
        </p:nvPicPr>
        <p:blipFill>
          <a:blip r:embed="rId2"/>
          <a:stretch>
            <a:fillRect/>
          </a:stretch>
        </p:blipFill>
        <p:spPr>
          <a:xfrm>
            <a:off x="635" y="3698240"/>
            <a:ext cx="6857365" cy="410591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aphicFrame>
        <p:nvGraphicFramePr>
          <p:cNvPr id="3" name="表格 2"/>
          <p:cNvGraphicFramePr>
            <a:graphicFrameLocks noGrp="1" noChangeAspect="1"/>
          </p:cNvGraphicFramePr>
          <p:nvPr>
            <p:custDataLst>
              <p:tags r:id="rId2"/>
            </p:custDataLst>
          </p:nvPr>
        </p:nvGraphicFramePr>
        <p:xfrm>
          <a:off x="-635" y="468630"/>
          <a:ext cx="6850380" cy="3608705"/>
        </p:xfrm>
        <a:graphic>
          <a:graphicData uri="http://schemas.openxmlformats.org/drawingml/2006/table">
            <a:tbl>
              <a:tblPr firstRow="1" firstCol="1" bandRow="1"/>
              <a:tblGrid>
                <a:gridCol w="885190"/>
                <a:gridCol w="5965190"/>
              </a:tblGrid>
              <a:tr h="775970">
                <a:tc gridSpan="2">
                  <a:txBody>
                    <a:bodyPr wrap="square"/>
                    <a:p>
                      <a:pPr>
                        <a:lnSpc>
                          <a:spcPct val="110000"/>
                        </a:lnSpc>
                        <a:spcAft>
                          <a:spcPct val="0"/>
                        </a:spcAft>
                      </a:pP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进入“诺第留斯号”</a:t>
                      </a:r>
                      <a:r>
                        <a:rPr lang="en-US" sz="1350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阿龙纳斯教授遇尼德·兰、康塞尔</a:t>
                      </a:r>
                      <a:r>
                        <a:rPr lang="en-US" sz="1350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追踪神秘水怪被俘虏</a:t>
                      </a:r>
                      <a:r>
                        <a:rPr lang="en-US" sz="1350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遇尼摩船长</a:t>
                      </a:r>
                      <a:r>
                        <a:rPr lang="en-US" sz="1350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在海底平原漫步（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太平洋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）</a:t>
                      </a:r>
                      <a:r>
                        <a:rPr lang="en-US" sz="1350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海底森林狩猎（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太平洋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）</a:t>
                      </a:r>
                      <a:r>
                        <a:rPr lang="en-US" sz="1350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与原住民战斗（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托雷斯海峡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）</a:t>
                      </a:r>
                      <a:r>
                        <a:rPr lang="en-US" sz="1350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珊瑚王国（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红海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）</a:t>
                      </a:r>
                      <a:endParaRPr lang="zh-CN" sz="1350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5001" marR="15001" marT="8215" marB="8215" vert="horz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/>
                </a:tc>
              </a:tr>
              <a:tr h="523240">
                <a:tc>
                  <a:txBody>
                    <a:bodyPr wrap="square"/>
                    <a:p>
                      <a:pPr algn="ctr">
                        <a:lnSpc>
                          <a:spcPct val="110000"/>
                        </a:lnSpc>
                        <a:spcAft>
                          <a:spcPct val="0"/>
                        </a:spcAft>
                      </a:pP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漫步海底平原</a:t>
                      </a:r>
                      <a:endParaRPr lang="zh-CN" sz="1350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8215" marR="8215" marT="8215" marB="8215" vert="horz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wrap="square"/>
                    <a:p>
                      <a:pPr>
                        <a:lnSpc>
                          <a:spcPct val="110000"/>
                        </a:lnSpc>
                        <a:spcAft>
                          <a:spcPct val="0"/>
                        </a:spcAft>
                      </a:pP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尼德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·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兰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不愿穿防水服去海底，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我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”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和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康塞尔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穿上防水服随尼摩船长漫步海底平原，尽情欣赏海洋里各种奇特的生物</a:t>
                      </a:r>
                      <a:endParaRPr lang="zh-CN" sz="1350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5001" marR="15001" marT="8215" marB="8215" vert="horz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0795">
                <a:tc>
                  <a:txBody>
                    <a:bodyPr wrap="square"/>
                    <a:p>
                      <a:pPr algn="ctr">
                        <a:lnSpc>
                          <a:spcPct val="110000"/>
                        </a:lnSpc>
                        <a:spcAft>
                          <a:spcPct val="0"/>
                        </a:spcAft>
                      </a:pP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海底森林狩猎</a:t>
                      </a:r>
                      <a:endParaRPr lang="zh-CN" sz="1350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8215" marR="8215" marT="8215" marB="8215" vert="horz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wrap="square"/>
                    <a:p>
                      <a:pPr>
                        <a:lnSpc>
                          <a:spcPct val="110000"/>
                        </a:lnSpc>
                        <a:spcAft>
                          <a:spcPct val="0"/>
                        </a:spcAft>
                      </a:pP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来到海底森林，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我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”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仔细观察海底生物，还在海底睡了一觉。醒来时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我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”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看到一只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巨型海蜘蛛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，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我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”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被吓了一跳，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尼摩船长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让同伴打死了它。到了克雷斯波岛的海底绝壁，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我们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”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开始返回，途中打到了一只海獭，躲过了巨大而可怕的角鲨。最后回到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诺第留斯号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”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时，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我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”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已经精疲力竭</a:t>
                      </a:r>
                      <a:endParaRPr lang="zh-CN" sz="1350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5001" marR="15001" marT="8215" marB="8215" vert="horz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8700">
                <a:tc>
                  <a:txBody>
                    <a:bodyPr wrap="square"/>
                    <a:p>
                      <a:pPr algn="ctr">
                        <a:lnSpc>
                          <a:spcPct val="110000"/>
                        </a:lnSpc>
                        <a:spcAft>
                          <a:spcPct val="0"/>
                        </a:spcAft>
                      </a:pP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与原住民战斗</a:t>
                      </a:r>
                      <a:endParaRPr lang="zh-CN" sz="1350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8215" marR="8215" marT="8215" marB="8215" vert="horz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wrap="square"/>
                    <a:p>
                      <a:pPr>
                        <a:lnSpc>
                          <a:spcPct val="110000"/>
                        </a:lnSpc>
                        <a:spcAft>
                          <a:spcPct val="0"/>
                        </a:spcAft>
                      </a:pP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岛上的巴布亚人发现了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我们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”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，他们追赶到沙滩，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我们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”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回到潜艇上，他们一直在海岸边逗留。后来他们划独木舟围住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诺第留斯号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”，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企图向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我们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”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发起进攻。尼摩船长</a:t>
                      </a:r>
                      <a:r>
                        <a:rPr lang="zh-CN" sz="1350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将电通到梯子栏杆上，原住民触电后吓得魂飞魄散，很快就撤退了</a:t>
                      </a:r>
                      <a:endParaRPr lang="zh-CN" sz="1350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5001" marR="15001" marT="8215" marB="8215" vert="horz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" name="表格 1"/>
          <p:cNvGraphicFramePr>
            <a:graphicFrameLocks noGrp="1" noChangeAspect="1"/>
          </p:cNvGraphicFramePr>
          <p:nvPr>
            <p:custDataLst>
              <p:tags r:id="rId3"/>
            </p:custDataLst>
          </p:nvPr>
        </p:nvGraphicFramePr>
        <p:xfrm>
          <a:off x="-30480" y="4224655"/>
          <a:ext cx="6852285" cy="3742690"/>
        </p:xfrm>
        <a:graphic>
          <a:graphicData uri="http://schemas.openxmlformats.org/drawingml/2006/table">
            <a:tbl>
              <a:tblPr firstRow="1" firstCol="1" bandRow="1"/>
              <a:tblGrid>
                <a:gridCol w="624840"/>
                <a:gridCol w="6227445"/>
              </a:tblGrid>
              <a:tr h="1130935">
                <a:tc gridSpan="2">
                  <a:txBody>
                    <a:bodyPr wrap="square"/>
                    <a:p>
                      <a:pPr>
                        <a:lnSpc>
                          <a:spcPct val="120000"/>
                        </a:lnSpc>
                        <a:spcAft>
                          <a:spcPct val="0"/>
                        </a:spcAft>
                      </a:pPr>
                      <a:r>
                        <a:rPr lang="zh-CN" sz="146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与巨鲨搏斗（</a:t>
                      </a:r>
                      <a:r>
                        <a:rPr lang="zh-CN" sz="1465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锡兰采珠场</a:t>
                      </a:r>
                      <a:r>
                        <a:rPr lang="zh-CN" sz="146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）</a:t>
                      </a:r>
                      <a:r>
                        <a:rPr lang="en-US" sz="146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lang="zh-CN" sz="146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海战遗骸（</a:t>
                      </a:r>
                      <a:r>
                        <a:rPr lang="zh-CN" sz="1465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维哥湾</a:t>
                      </a:r>
                      <a:r>
                        <a:rPr lang="zh-CN" sz="146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）</a:t>
                      </a:r>
                      <a:r>
                        <a:rPr lang="en-US" sz="146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lang="zh-CN" sz="146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目睹消失的亚特兰蒂斯大陆（</a:t>
                      </a:r>
                      <a:r>
                        <a:rPr lang="zh-CN" sz="1465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地中海</a:t>
                      </a:r>
                      <a:r>
                        <a:rPr lang="zh-CN" sz="146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）</a:t>
                      </a:r>
                      <a:r>
                        <a:rPr lang="en-US" sz="146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lang="zh-CN" sz="146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捕杀抹香鲸</a:t>
                      </a:r>
                      <a:r>
                        <a:rPr lang="en-US" sz="146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lang="zh-CN" sz="146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遇冰盖被困（</a:t>
                      </a:r>
                      <a:r>
                        <a:rPr lang="zh-CN" sz="1465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南极</a:t>
                      </a:r>
                      <a:r>
                        <a:rPr lang="zh-CN" sz="146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）</a:t>
                      </a:r>
                      <a:r>
                        <a:rPr lang="en-US" sz="146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lang="zh-CN" sz="146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冲破冰墙，重获氧气（</a:t>
                      </a:r>
                      <a:r>
                        <a:rPr lang="zh-CN" sz="1465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南极</a:t>
                      </a:r>
                      <a:r>
                        <a:rPr lang="zh-CN" sz="146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）</a:t>
                      </a:r>
                      <a:r>
                        <a:rPr lang="en-US" sz="146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lang="zh-CN" sz="146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与章鱼搏斗（</a:t>
                      </a:r>
                      <a:r>
                        <a:rPr lang="zh-CN" sz="1465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大西洋</a:t>
                      </a:r>
                      <a:r>
                        <a:rPr lang="zh-CN" sz="146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）</a:t>
                      </a:r>
                      <a:r>
                        <a:rPr lang="en-US" sz="146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lang="zh-CN" sz="146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撞沉战舰（</a:t>
                      </a:r>
                      <a:r>
                        <a:rPr lang="zh-CN" sz="1465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北冰洋</a:t>
                      </a:r>
                      <a:r>
                        <a:rPr lang="zh-CN" sz="146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）</a:t>
                      </a:r>
                      <a:endParaRPr lang="zh-CN" sz="1465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8215" marR="8215" marT="8215" marB="8215" vert="horz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/>
                </a:tc>
              </a:tr>
              <a:tr h="1163320">
                <a:tc>
                  <a:txBody>
                    <a:bodyPr wrap="square"/>
                    <a:p>
                      <a:pPr algn="ctr">
                        <a:lnSpc>
                          <a:spcPct val="120000"/>
                        </a:lnSpc>
                        <a:spcAft>
                          <a:spcPct val="0"/>
                        </a:spcAft>
                      </a:pPr>
                      <a:r>
                        <a:rPr lang="zh-CN" sz="1465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与巨鲨搏斗</a:t>
                      </a:r>
                      <a:endParaRPr lang="zh-CN" sz="1465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8215" marR="8215" marT="8215" marB="8215" vert="horz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wrap="square"/>
                    <a:p>
                      <a:pPr>
                        <a:lnSpc>
                          <a:spcPct val="120000"/>
                        </a:lnSpc>
                        <a:spcAft>
                          <a:spcPct val="0"/>
                        </a:spcAft>
                      </a:pPr>
                      <a:r>
                        <a:rPr lang="zh-CN" sz="146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zh-CN" sz="1465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我们</a:t>
                      </a:r>
                      <a:r>
                        <a:rPr lang="zh-CN" sz="146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”</a:t>
                      </a:r>
                      <a:r>
                        <a:rPr lang="zh-CN" sz="1465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穿潜水服进入海里，尼摩船长带</a:t>
                      </a:r>
                      <a:r>
                        <a:rPr lang="zh-CN" sz="146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zh-CN" sz="1465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我们</a:t>
                      </a:r>
                      <a:r>
                        <a:rPr lang="zh-CN" sz="146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”</a:t>
                      </a:r>
                      <a:r>
                        <a:rPr lang="zh-CN" sz="1465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观看了一颗大如椰子的珍珠。返回时，</a:t>
                      </a:r>
                      <a:r>
                        <a:rPr lang="zh-CN" sz="146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zh-CN" sz="1465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我们</a:t>
                      </a:r>
                      <a:r>
                        <a:rPr lang="zh-CN" sz="146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”</a:t>
                      </a:r>
                      <a:r>
                        <a:rPr lang="zh-CN" sz="1465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看到一个采珠人正辛苦地采珠，突然一头</a:t>
                      </a:r>
                      <a:r>
                        <a:rPr lang="zh-CN" sz="1465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大鲨鱼</a:t>
                      </a:r>
                      <a:r>
                        <a:rPr lang="zh-CN" sz="1465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向他发起进攻，尼摩船长舍身相救，与巨鲨展开殊死搏斗。正当尼摩船长危在旦夕时，</a:t>
                      </a:r>
                      <a:r>
                        <a:rPr lang="zh-CN" sz="1465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尼德</a:t>
                      </a:r>
                      <a:r>
                        <a:rPr lang="zh-CN" sz="146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·</a:t>
                      </a:r>
                      <a:r>
                        <a:rPr lang="zh-CN" sz="1465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兰</a:t>
                      </a:r>
                      <a:r>
                        <a:rPr lang="zh-CN" sz="1465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一叉刺中鲨鱼要害，救了尼摩船长</a:t>
                      </a:r>
                      <a:endParaRPr lang="zh-CN" sz="1465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5001" marR="15001" marT="8215" marB="8215" vert="horz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8435">
                <a:tc>
                  <a:txBody>
                    <a:bodyPr wrap="square"/>
                    <a:p>
                      <a:pPr algn="ctr">
                        <a:lnSpc>
                          <a:spcPct val="120000"/>
                        </a:lnSpc>
                        <a:spcAft>
                          <a:spcPct val="0"/>
                        </a:spcAft>
                      </a:pPr>
                      <a:r>
                        <a:rPr lang="zh-CN" sz="1465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捕杀抹香鲸</a:t>
                      </a:r>
                      <a:endParaRPr lang="zh-CN" sz="1465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8215" marR="8215" marT="8215" marB="8215" vert="horz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wrap="square"/>
                    <a:p>
                      <a:pPr>
                        <a:lnSpc>
                          <a:spcPct val="120000"/>
                        </a:lnSpc>
                        <a:spcAft>
                          <a:spcPct val="0"/>
                        </a:spcAft>
                      </a:pPr>
                      <a:r>
                        <a:rPr lang="zh-CN" sz="146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zh-CN" sz="1465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诺第留斯号</a:t>
                      </a:r>
                      <a:r>
                        <a:rPr lang="zh-CN" sz="146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”</a:t>
                      </a:r>
                      <a:r>
                        <a:rPr lang="zh-CN" sz="1465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驶向南大西洋海域，海面上出现了一群长须鲸，捕鲸手尼德</a:t>
                      </a:r>
                      <a:r>
                        <a:rPr lang="zh-CN" sz="146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·</a:t>
                      </a:r>
                      <a:r>
                        <a:rPr lang="zh-CN" sz="1465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兰</a:t>
                      </a:r>
                      <a:r>
                        <a:rPr lang="zh-CN" sz="1465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向尼摩船长请求让他去捕杀，却被船长劝住了。尼摩船长说，人类不应该滥杀这种善良无害的动物。不一会儿，来了一大群长须鲸的天敌</a:t>
                      </a:r>
                      <a:r>
                        <a:rPr lang="zh-CN" sz="146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——</a:t>
                      </a:r>
                      <a:r>
                        <a:rPr lang="zh-CN" sz="1465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抹香鲸，</a:t>
                      </a:r>
                      <a:r>
                        <a:rPr lang="zh-CN" sz="146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zh-CN" sz="1465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诺第留斯号</a:t>
                      </a:r>
                      <a:r>
                        <a:rPr lang="zh-CN" sz="146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”</a:t>
                      </a:r>
                      <a:r>
                        <a:rPr lang="zh-CN" sz="1465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为了保护长须鲸，狠狠地冲杀</a:t>
                      </a:r>
                      <a:r>
                        <a:rPr lang="zh-CN" sz="1465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抹香鲸</a:t>
                      </a:r>
                      <a:endParaRPr lang="zh-CN" sz="1465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5001" marR="15001" marT="8215" marB="8215" vert="horz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表格 3"/>
          <p:cNvGraphicFramePr>
            <a:graphicFrameLocks noGrp="1" noChangeAspect="1"/>
          </p:cNvGraphicFramePr>
          <p:nvPr>
            <p:custDataLst>
              <p:tags r:id="rId4"/>
            </p:custDataLst>
          </p:nvPr>
        </p:nvGraphicFramePr>
        <p:xfrm>
          <a:off x="-30480" y="8201660"/>
          <a:ext cx="6880225" cy="2818130"/>
        </p:xfrm>
        <a:graphic>
          <a:graphicData uri="http://schemas.openxmlformats.org/drawingml/2006/table">
            <a:tbl>
              <a:tblPr firstRow="1" firstCol="1" bandRow="1"/>
              <a:tblGrid>
                <a:gridCol w="1069975"/>
                <a:gridCol w="5810250"/>
              </a:tblGrid>
              <a:tr h="1872615">
                <a:tc>
                  <a:txBody>
                    <a:bodyPr wrap="square"/>
                    <a:p>
                      <a:pPr algn="ctr">
                        <a:lnSpc>
                          <a:spcPct val="120000"/>
                        </a:lnSpc>
                        <a:spcAft>
                          <a:spcPct val="0"/>
                        </a:spcAft>
                      </a:pP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与章鱼搏斗</a:t>
                      </a:r>
                      <a:endParaRPr lang="zh-CN" sz="1575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8215" marR="8215" marT="8215" marB="8215" vert="horz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wrap="square"/>
                    <a:p>
                      <a:pPr>
                        <a:lnSpc>
                          <a:spcPct val="12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1575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      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一天，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我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”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和康塞尔、尼德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·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兰看到一条大章鱼吸在潜艇上，还有其他几条章鱼出现在右舷窗前。一条章鱼缠住了螺旋桨，潜艇动弹不得。在潜艇顶平台上，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我们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”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和章鱼展开了激烈的搏斗，一个水手被章鱼卷走。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尼德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·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兰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因躲闪不及被掀翻在地，在生死关头，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尼摩船长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挺身而出救下了尼德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·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兰。经过一刻钟的战斗，章鱼全部被赶走。</a:t>
                      </a:r>
                      <a:endParaRPr lang="zh-CN" sz="1575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5001" marR="15001" marT="8215" marB="8215" vert="horz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5515">
                <a:tc gridSpan="2">
                  <a:txBody>
                    <a:bodyPr wrap="square"/>
                    <a:p>
                      <a:pPr algn="ctr">
                        <a:lnSpc>
                          <a:spcPct val="120000"/>
                        </a:lnSpc>
                        <a:spcAft>
                          <a:spcPct val="0"/>
                        </a:spcAft>
                      </a:pP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第三部分</a:t>
                      </a:r>
                      <a:endParaRPr lang="zh-CN" sz="1575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20000"/>
                        </a:lnSpc>
                        <a:spcAft>
                          <a:spcPct val="0"/>
                        </a:spcAft>
                      </a:pP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卷入漩涡</a:t>
                      </a:r>
                      <a:r>
                        <a:rPr lang="en-US" sz="157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阿龙纳斯教授、尼德·兰、康塞尔被渔民救起</a:t>
                      </a:r>
                      <a:r>
                        <a:rPr lang="en-US" sz="157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尼摩船长、“诺第留斯号”下落不明</a:t>
                      </a:r>
                      <a:endParaRPr lang="zh-CN" sz="1575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5001" marR="15001" marT="8215" marB="8215" vert="horz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767080" y="1880870"/>
            <a:ext cx="4542155" cy="37846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60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解码器</a:t>
            </a:r>
            <a:endParaRPr lang="zh-CN" altLang="en-US" sz="60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60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</a:t>
            </a:r>
            <a:endParaRPr lang="en-US" altLang="zh-CN" sz="60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endParaRPr lang="en-US" altLang="zh-CN" sz="60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r>
              <a:rPr lang="en-US" altLang="zh-CN" sz="60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</a:t>
            </a:r>
            <a:r>
              <a:rPr lang="zh-CN" altLang="en-US" sz="60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人物形象</a:t>
            </a:r>
            <a:endParaRPr lang="zh-CN" altLang="en-US" sz="48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aphicFrame>
        <p:nvGraphicFramePr>
          <p:cNvPr id="3" name="表格 2"/>
          <p:cNvGraphicFramePr>
            <a:graphicFrameLocks noGrp="1" noChangeAspect="1"/>
          </p:cNvGraphicFramePr>
          <p:nvPr>
            <p:custDataLst>
              <p:tags r:id="rId2"/>
            </p:custDataLst>
          </p:nvPr>
        </p:nvGraphicFramePr>
        <p:xfrm>
          <a:off x="-635" y="675640"/>
          <a:ext cx="6858635" cy="3598545"/>
        </p:xfrm>
        <a:graphic>
          <a:graphicData uri="http://schemas.openxmlformats.org/drawingml/2006/table">
            <a:tbl>
              <a:tblPr firstRow="1" firstCol="1" bandRow="1"/>
              <a:tblGrid>
                <a:gridCol w="1066165"/>
                <a:gridCol w="4140200"/>
                <a:gridCol w="1652270"/>
              </a:tblGrid>
              <a:tr h="498475">
                <a:tc>
                  <a:txBody>
                    <a:bodyPr wrap="square"/>
                    <a:p>
                      <a:pPr algn="ctr">
                        <a:lnSpc>
                          <a:spcPct val="120000"/>
                        </a:lnSpc>
                        <a:spcAft>
                          <a:spcPct val="0"/>
                        </a:spcAft>
                      </a:pP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人物</a:t>
                      </a:r>
                      <a:endParaRPr lang="zh-CN" sz="1575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8215" marR="8215" marT="8215" marB="8215" vert="horz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wrap="square"/>
                    <a:p>
                      <a:pPr algn="ctr">
                        <a:lnSpc>
                          <a:spcPct val="120000"/>
                        </a:lnSpc>
                        <a:spcAft>
                          <a:spcPct val="0"/>
                        </a:spcAft>
                      </a:pP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相关情节</a:t>
                      </a:r>
                      <a:endParaRPr lang="zh-CN" sz="1575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8215" marR="8215" marT="8215" marB="8215" vert="horz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wrap="square"/>
                    <a:p>
                      <a:pPr algn="ctr">
                        <a:lnSpc>
                          <a:spcPct val="120000"/>
                        </a:lnSpc>
                        <a:spcAft>
                          <a:spcPct val="0"/>
                        </a:spcAft>
                      </a:pP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性格特征</a:t>
                      </a:r>
                      <a:endParaRPr lang="zh-CN" sz="1575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8215" marR="8215" marT="8215" marB="8215" vert="horz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0070">
                <a:tc>
                  <a:txBody>
                    <a:bodyPr wrap="square"/>
                    <a:p>
                      <a:pPr algn="ctr">
                        <a:lnSpc>
                          <a:spcPct val="120000"/>
                        </a:lnSpc>
                        <a:spcAft>
                          <a:spcPct val="0"/>
                        </a:spcAft>
                      </a:pP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尼摩船长</a:t>
                      </a:r>
                      <a:endParaRPr lang="zh-CN" sz="1575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20000"/>
                        </a:lnSpc>
                        <a:spcAft>
                          <a:spcPct val="0"/>
                        </a:spcAft>
                      </a:pP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仿宋" panose="02010609060101010101" charset="-122"/>
                          <a:cs typeface="Times New Roman" panose="02020603050405020304" pitchFamily="18" charset="0"/>
                        </a:rPr>
                        <a:t>（建造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仿宋" panose="02010609060101010101" charset="-122"/>
                          <a:cs typeface="Times New Roman" panose="02020603050405020304" pitchFamily="18" charset="0"/>
                        </a:rPr>
                        <a:t>诺第留斯号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”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仿宋" panose="02010609060101010101" charset="-122"/>
                          <a:cs typeface="Times New Roman" panose="02020603050405020304" pitchFamily="18" charset="0"/>
                        </a:rPr>
                        <a:t>潜艇，不明国籍的神秘人物，会说多国语言）</a:t>
                      </a:r>
                      <a:endParaRPr lang="zh-CN" sz="1575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858" marR="7858" marT="8215" marB="8215" vert="horz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wrap="square"/>
                    <a:p>
                      <a:pPr>
                        <a:lnSpc>
                          <a:spcPct val="120000"/>
                        </a:lnSpc>
                        <a:spcAft>
                          <a:spcPct val="0"/>
                        </a:spcAft>
                      </a:pP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①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诺第留斯号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”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在珊瑚礁上搁浅，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遭到原住民的袭击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，尼摩船长利用在梯子栏杆上布下的电网吓跑原住民；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②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在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锡兰采珠场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从鲨鱼嘴下救了一个穷苦的采珠人，并送他一小袋珍珠；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③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搜集海底金银财宝，支援陆地上受压迫民族的正义斗争；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④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当抹香鲸向长须鲸进攻时，尼摩船长出于对弱者的同情，指挥船员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攻击抹香鲸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；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⑤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在遭遇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冰山封路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章鱼围攻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敌舰偷袭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时都以惊人的毅力和智慧，指挥全体船员化险为夷</a:t>
                      </a:r>
                      <a:endParaRPr lang="zh-CN" sz="1575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5001" marR="15001" marT="8215" marB="8215" vert="horz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wrap="square"/>
                    <a:p>
                      <a:pPr>
                        <a:lnSpc>
                          <a:spcPct val="120000"/>
                        </a:lnSpc>
                        <a:spcAft>
                          <a:spcPct val="0"/>
                        </a:spcAft>
                      </a:pP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充满浪漫、神秘色彩，遇事头脑冷静、沉着机智，勇敢、勇于斗争和反抗，富有正义感和奉献精神，具有自强不息的进取精神</a:t>
                      </a:r>
                      <a:endParaRPr lang="zh-CN" sz="1575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5001" marR="15001" marT="8215" marB="8215" vert="horz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" name="表格 1"/>
          <p:cNvGraphicFramePr>
            <a:graphicFrameLocks noGrp="1" noChangeAspect="1"/>
          </p:cNvGraphicFramePr>
          <p:nvPr>
            <p:custDataLst>
              <p:tags r:id="rId3"/>
            </p:custDataLst>
          </p:nvPr>
        </p:nvGraphicFramePr>
        <p:xfrm>
          <a:off x="0" y="4657725"/>
          <a:ext cx="6854190" cy="3702685"/>
        </p:xfrm>
        <a:graphic>
          <a:graphicData uri="http://schemas.openxmlformats.org/drawingml/2006/table">
            <a:tbl>
              <a:tblPr firstRow="1" firstCol="1" bandRow="1"/>
              <a:tblGrid>
                <a:gridCol w="1338580"/>
                <a:gridCol w="4081780"/>
                <a:gridCol w="1433830"/>
              </a:tblGrid>
              <a:tr h="431800">
                <a:tc>
                  <a:txBody>
                    <a:bodyPr wrap="square"/>
                    <a:p>
                      <a:pPr algn="ctr">
                        <a:lnSpc>
                          <a:spcPct val="110000"/>
                        </a:lnSpc>
                        <a:spcAft>
                          <a:spcPct val="0"/>
                        </a:spcAft>
                      </a:pP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人物</a:t>
                      </a:r>
                      <a:endParaRPr lang="zh-CN" sz="1575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8215" marR="8215" marT="8215" marB="8215" vert="horz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wrap="square"/>
                    <a:p>
                      <a:pPr algn="ctr">
                        <a:lnSpc>
                          <a:spcPct val="110000"/>
                        </a:lnSpc>
                        <a:spcAft>
                          <a:spcPct val="0"/>
                        </a:spcAft>
                      </a:pP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相关情节</a:t>
                      </a:r>
                      <a:endParaRPr lang="zh-CN" sz="1575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8215" marR="8215" marT="8215" marB="8215" vert="horz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wrap="square"/>
                    <a:p>
                      <a:pPr algn="ctr">
                        <a:lnSpc>
                          <a:spcPct val="110000"/>
                        </a:lnSpc>
                        <a:spcAft>
                          <a:spcPct val="0"/>
                        </a:spcAft>
                      </a:pP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性格特征</a:t>
                      </a:r>
                      <a:endParaRPr lang="zh-CN" sz="1575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8215" marR="8215" marT="8215" marB="8215" vert="horz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6985">
                <a:tc>
                  <a:txBody>
                    <a:bodyPr wrap="square"/>
                    <a:p>
                      <a:pPr algn="ctr">
                        <a:lnSpc>
                          <a:spcPct val="110000"/>
                        </a:lnSpc>
                        <a:spcAft>
                          <a:spcPct val="0"/>
                        </a:spcAft>
                      </a:pP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阿龙纳斯</a:t>
                      </a:r>
                      <a:endParaRPr lang="zh-CN" sz="1575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0000"/>
                        </a:lnSpc>
                        <a:spcAft>
                          <a:spcPct val="0"/>
                        </a:spcAft>
                      </a:pP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仿宋" panose="02010609060101010101" charset="-122"/>
                          <a:cs typeface="Times New Roman" panose="02020603050405020304" pitchFamily="18" charset="0"/>
                        </a:rPr>
                        <a:t>（作品中的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仿宋" panose="02010609060101010101" charset="-122"/>
                          <a:cs typeface="Times New Roman" panose="02020603050405020304" pitchFamily="18" charset="0"/>
                        </a:rPr>
                        <a:t>我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”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仿宋" panose="02010609060101010101" charset="-122"/>
                          <a:cs typeface="Times New Roman" panose="02020603050405020304" pitchFamily="18" charset="0"/>
                        </a:rPr>
                        <a:t>，生物学家、教授）</a:t>
                      </a:r>
                      <a:endParaRPr lang="zh-CN" sz="1575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858" marR="7858" marT="8215" marB="8215" vert="horz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wrap="square"/>
                    <a:p>
                      <a:pPr>
                        <a:lnSpc>
                          <a:spcPct val="110000"/>
                        </a:lnSpc>
                        <a:spcAft>
                          <a:spcPct val="0"/>
                        </a:spcAft>
                      </a:pP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①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与尼摩船长在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海底森林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狩猎；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②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与尼摩船长一起参观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亚特兰蒂斯遗址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；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③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同两个伙伴成功利用大漩涡逃出了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诺第留斯号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”</a:t>
                      </a:r>
                      <a:endParaRPr lang="zh-CN" sz="1575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5001" marR="15001" marT="8215" marB="8215" vert="horz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wrap="square"/>
                    <a:p>
                      <a:pPr>
                        <a:lnSpc>
                          <a:spcPct val="110000"/>
                        </a:lnSpc>
                        <a:spcAft>
                          <a:spcPct val="0"/>
                        </a:spcAft>
                      </a:pP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正直仁慈、知识渊博、理性睿智、勇于探索</a:t>
                      </a:r>
                      <a:endParaRPr lang="zh-CN" sz="1575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5001" marR="15001" marT="8215" marB="8215" vert="horz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3900">
                <a:tc>
                  <a:txBody>
                    <a:bodyPr wrap="square"/>
                    <a:p>
                      <a:pPr algn="ctr">
                        <a:lnSpc>
                          <a:spcPct val="110000"/>
                        </a:lnSpc>
                        <a:spcAft>
                          <a:spcPct val="0"/>
                        </a:spcAft>
                      </a:pP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康塞尔</a:t>
                      </a:r>
                      <a:endParaRPr lang="zh-CN" sz="1575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0000"/>
                        </a:lnSpc>
                        <a:spcAft>
                          <a:spcPct val="0"/>
                        </a:spcAft>
                      </a:pP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仿宋" panose="02010609060101010101" charset="-122"/>
                          <a:cs typeface="Times New Roman" panose="02020603050405020304" pitchFamily="18" charset="0"/>
                        </a:rPr>
                        <a:t>（阿龙纳斯的仆人，比利时人）</a:t>
                      </a:r>
                      <a:endParaRPr lang="zh-CN" sz="1575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858" marR="7858" marT="8215" marB="8215" vert="horz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wrap="square"/>
                    <a:p>
                      <a:pPr>
                        <a:lnSpc>
                          <a:spcPct val="110000"/>
                        </a:lnSpc>
                        <a:spcAft>
                          <a:spcPct val="0"/>
                        </a:spcAft>
                      </a:pP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①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在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阿龙纳斯教授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落水时，他毅然跳下水，不遗余力地帮助他逃生；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②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在最初被关入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诺第留斯号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”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时，耐心劝导脾气暴躁的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尼德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·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兰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；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③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在海底狩猎后热情地给尼德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·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兰讲述海底的世界；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④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在缺乏氧气时将最后一点儿氧气让给阿龙纳斯教授；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⑤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在海底观察到各种动植物并给它们分类</a:t>
                      </a:r>
                      <a:endParaRPr lang="zh-CN" sz="1575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5001" marR="15001" marT="8215" marB="8215" vert="horz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wrap="square"/>
                    <a:p>
                      <a:pPr>
                        <a:lnSpc>
                          <a:spcPct val="110000"/>
                        </a:lnSpc>
                        <a:spcAft>
                          <a:spcPct val="0"/>
                        </a:spcAft>
                      </a:pP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忠心，做事一丝不苟，正直沉稳，为人随和；精通分类理论</a:t>
                      </a:r>
                      <a:endParaRPr lang="zh-CN" sz="1575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5001" marR="15001" marT="8215" marB="8215" vert="horz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表格 3"/>
          <p:cNvGraphicFramePr>
            <a:graphicFrameLocks noGrp="1" noChangeAspect="1"/>
          </p:cNvGraphicFramePr>
          <p:nvPr>
            <p:custDataLst>
              <p:tags r:id="rId4"/>
            </p:custDataLst>
          </p:nvPr>
        </p:nvGraphicFramePr>
        <p:xfrm>
          <a:off x="-635" y="8743950"/>
          <a:ext cx="6812915" cy="1645920"/>
        </p:xfrm>
        <a:graphic>
          <a:graphicData uri="http://schemas.openxmlformats.org/drawingml/2006/table">
            <a:tbl>
              <a:tblPr firstRow="1" firstCol="1" bandRow="1"/>
              <a:tblGrid>
                <a:gridCol w="1909445"/>
                <a:gridCol w="3199130"/>
                <a:gridCol w="1704340"/>
              </a:tblGrid>
              <a:tr h="403860">
                <a:tc>
                  <a:txBody>
                    <a:bodyPr wrap="square"/>
                    <a:p>
                      <a:pPr algn="ctr">
                        <a:lnSpc>
                          <a:spcPct val="120000"/>
                        </a:lnSpc>
                        <a:spcAft>
                          <a:spcPct val="0"/>
                        </a:spcAft>
                      </a:pP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人物</a:t>
                      </a:r>
                      <a:endParaRPr lang="zh-CN" sz="1575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8215" marR="8215" marT="8215" marB="8215" vert="horz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wrap="square"/>
                    <a:p>
                      <a:pPr algn="ctr">
                        <a:lnSpc>
                          <a:spcPct val="120000"/>
                        </a:lnSpc>
                        <a:spcAft>
                          <a:spcPct val="0"/>
                        </a:spcAft>
                      </a:pP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相关情节</a:t>
                      </a:r>
                      <a:endParaRPr lang="zh-CN" sz="1575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8215" marR="8215" marT="8215" marB="8215" vert="horz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wrap="square"/>
                    <a:p>
                      <a:pPr algn="ctr">
                        <a:lnSpc>
                          <a:spcPct val="120000"/>
                        </a:lnSpc>
                        <a:spcAft>
                          <a:spcPct val="0"/>
                        </a:spcAft>
                      </a:pP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性格特征</a:t>
                      </a:r>
                      <a:endParaRPr lang="zh-CN" sz="1575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8215" marR="8215" marT="8215" marB="8215" vert="horz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2060">
                <a:tc>
                  <a:txBody>
                    <a:bodyPr wrap="square"/>
                    <a:p>
                      <a:pPr algn="ctr">
                        <a:lnSpc>
                          <a:spcPct val="120000"/>
                        </a:lnSpc>
                        <a:spcAft>
                          <a:spcPct val="0"/>
                        </a:spcAft>
                      </a:pP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尼德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·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兰</a:t>
                      </a:r>
                      <a:endParaRPr lang="zh-CN" sz="1575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20000"/>
                        </a:lnSpc>
                        <a:spcAft>
                          <a:spcPct val="0"/>
                        </a:spcAft>
                      </a:pP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仿宋" panose="02010609060101010101" charset="-122"/>
                          <a:cs typeface="Times New Roman" panose="02020603050405020304" pitchFamily="18" charset="0"/>
                        </a:rPr>
                        <a:t>（捕鲸手，鱼叉手之王，加拿大人）</a:t>
                      </a:r>
                      <a:endParaRPr lang="zh-CN" sz="1575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858" marR="7858" marT="8215" marB="8215" vert="horz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wrap="square"/>
                    <a:p>
                      <a:pPr>
                        <a:lnSpc>
                          <a:spcPct val="120000"/>
                        </a:lnSpc>
                        <a:spcAft>
                          <a:spcPct val="0"/>
                        </a:spcAft>
                      </a:pP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①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多次企图逃出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诺第留斯号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”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；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②</a:t>
                      </a: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在尼摩船长救采珠人受到鲨鱼攻击时，挺身而出杀死鲨鱼救了尼摩船长</a:t>
                      </a:r>
                      <a:endParaRPr lang="zh-CN" sz="1575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5001" marR="15001" marT="8215" marB="8215" vert="horz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wrap="square"/>
                    <a:p>
                      <a:pPr>
                        <a:lnSpc>
                          <a:spcPct val="120000"/>
                        </a:lnSpc>
                        <a:spcAft>
                          <a:spcPct val="0"/>
                        </a:spcAft>
                      </a:pPr>
                      <a:r>
                        <a:rPr lang="zh-CN" sz="1575" b="1"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性情暴躁，热爱自由，勇猛好战</a:t>
                      </a:r>
                      <a:endParaRPr lang="zh-CN" sz="1575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5001" marR="15001" marT="8215" marB="8215" vert="horz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096089" y="1334378"/>
            <a:ext cx="5103495" cy="2077760"/>
          </a:xfrm>
          <a:prstGeom prst="rect">
            <a:avLst/>
          </a:prstGeom>
        </p:spPr>
        <p:txBody>
          <a:bodyPr wrap="square">
            <a:noAutofit/>
          </a:bodyPr>
          <a:p>
            <a:pPr marL="0" indent="266700" algn="just" defTabSz="2667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</a:t>
            </a:r>
            <a:r>
              <a:rPr lang="zh-CN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奇妙的想象：欣赏作品丰富奇妙的想象，如对海底景观的描写，描绘出五彩斑斓的珊瑚王国、神秘的海底森林、巨大的章鱼等奇特景象，为读者构建了一个奇幻的海底世界，极大地激发了读者的想象力。</a:t>
            </a:r>
            <a:endParaRPr lang="zh-CN" altLang="en-US" sz="24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266700" algn="just" defTabSz="2667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</a:t>
            </a:r>
            <a:r>
              <a:rPr lang="zh-CN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严谨的科学知识：体会作者在幻想中融入严谨科学知识的写作手法。小说中对潜艇构造、海洋生物习性、海洋地理等方面的描述，都基于当时的科学研究成果，使作品具有一定的科学性和可信度。</a:t>
            </a:r>
            <a:endParaRPr lang="zh-CN" altLang="en-US" sz="24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266700" algn="just" defTabSz="2667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3. </a:t>
            </a:r>
            <a:r>
              <a:rPr lang="zh-CN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紧凑的情节：分析小说情节紧凑、跌宕起伏的特点。从潜艇的出发到一次次遭遇危险并化险为夷，情节环环相扣，充满悬念，吸引读者不断阅读。</a:t>
            </a:r>
            <a:endParaRPr lang="zh-CN" altLang="en-US" sz="24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36220" y="340995"/>
            <a:ext cx="859790" cy="40640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zh-CN" altLang="en-US" sz="44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艺术特色</a:t>
            </a:r>
            <a:endParaRPr lang="zh-CN" altLang="en-US" sz="440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585595" y="1769110"/>
            <a:ext cx="4838700" cy="77704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30000"/>
              </a:lnSpc>
              <a:spcAft>
                <a:spcPct val="0"/>
              </a:spcAft>
            </a:pPr>
            <a:r>
              <a:rPr lang="en-US" altLang="zh-CN" sz="3200" b="1"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1.</a:t>
            </a:r>
            <a:r>
              <a:rPr lang="zh-CN" altLang="zh-CN" sz="32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激发对未知世界的探索欲，如书中神奇的海底世界，鼓励我们勇敢追寻未知。</a:t>
            </a:r>
            <a:endParaRPr lang="zh-CN" altLang="zh-CN" sz="3200" b="1"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>
              <a:lnSpc>
                <a:spcPct val="130000"/>
              </a:lnSpc>
              <a:spcAft>
                <a:spcPct val="0"/>
              </a:spcAft>
            </a:pPr>
            <a:r>
              <a:rPr lang="en-US" altLang="zh-CN" sz="3200" b="1"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2.</a:t>
            </a:r>
            <a:r>
              <a:rPr lang="zh-CN" altLang="zh-CN" sz="32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尊重生命与自然，爱护海洋生物和环境，与自然和谐共处。</a:t>
            </a:r>
            <a:endParaRPr lang="zh-CN" altLang="zh-CN" sz="3200" b="1"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>
              <a:lnSpc>
                <a:spcPct val="130000"/>
              </a:lnSpc>
              <a:spcAft>
                <a:spcPct val="0"/>
              </a:spcAft>
            </a:pPr>
            <a:r>
              <a:rPr lang="en-US" altLang="zh-CN" sz="3200" b="1"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3.</a:t>
            </a:r>
            <a:r>
              <a:rPr lang="zh-CN" altLang="zh-CN" sz="32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面对困境，要保持冷静镇定应对。</a:t>
            </a:r>
            <a:endParaRPr lang="zh-CN" altLang="zh-CN" sz="32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130000"/>
              </a:lnSpc>
              <a:spcAft>
                <a:spcPct val="0"/>
              </a:spcAft>
            </a:pPr>
            <a:r>
              <a:rPr lang="en-US" altLang="zh-CN" sz="3200" b="1"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4.</a:t>
            </a:r>
            <a:r>
              <a:rPr lang="zh-CN" altLang="zh-CN" sz="32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开阔视野，打破思维局限，书中的奇妙景象让人浮想联翩。</a:t>
            </a:r>
            <a:endParaRPr lang="zh-CN" altLang="zh-CN" sz="32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22275" y="495935"/>
            <a:ext cx="921385" cy="40640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zh-CN" altLang="en-US" sz="4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阅读启示</a:t>
            </a:r>
            <a:endParaRPr lang="zh-CN" altLang="en-US" sz="480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539*284"/>
  <p:tag name="TABLE_ENDDRAG_RECT" val="0*347*539*284"/>
</p:tagLst>
</file>

<file path=ppt/tags/tag2.xml><?xml version="1.0" encoding="utf-8"?>
<p:tagLst xmlns:p="http://schemas.openxmlformats.org/presentationml/2006/main">
  <p:tag name="TABLE_ENDDRAG_ORIGIN_RECT" val="539*294"/>
  <p:tag name="TABLE_ENDDRAG_RECT" val="0*353*539*294"/>
</p:tagLst>
</file>

<file path=ppt/tags/tag3.xml><?xml version="1.0" encoding="utf-8"?>
<p:tagLst xmlns:p="http://schemas.openxmlformats.org/presentationml/2006/main">
  <p:tag name="TABLE_ENDDRAG_ORIGIN_RECT" val="541*221"/>
  <p:tag name="TABLE_ENDDRAG_RECT" val="-3*365*541*221"/>
</p:tagLst>
</file>

<file path=ppt/tags/tag4.xml><?xml version="1.0" encoding="utf-8"?>
<p:tagLst xmlns:p="http://schemas.openxmlformats.org/presentationml/2006/main">
  <p:tag name="TABLE_ENDDRAG_ORIGIN_RECT" val="540*283"/>
  <p:tag name="TABLE_ENDDRAG_RECT" val="0*119*540*283"/>
</p:tagLst>
</file>

<file path=ppt/tags/tag5.xml><?xml version="1.0" encoding="utf-8"?>
<p:tagLst xmlns:p="http://schemas.openxmlformats.org/presentationml/2006/main">
  <p:tag name="TABLE_ENDDRAG_ORIGIN_RECT" val="539*291"/>
  <p:tag name="TABLE_ENDDRAG_RECT" val="0*366*539*291"/>
</p:tagLst>
</file>

<file path=ppt/tags/tag6.xml><?xml version="1.0" encoding="utf-8"?>
<p:tagLst xmlns:p="http://schemas.openxmlformats.org/presentationml/2006/main">
  <p:tag name="TABLE_ENDDRAG_ORIGIN_RECT" val="536*129"/>
  <p:tag name="TABLE_ENDDRAG_RECT" val="0*727*536*129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2461</Words>
  <Application>WPS 演示</Application>
  <PresentationFormat>宽屏</PresentationFormat>
  <Paragraphs>128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4" baseType="lpstr">
      <vt:lpstr>Arial</vt:lpstr>
      <vt:lpstr>宋体</vt:lpstr>
      <vt:lpstr>Wingdings</vt:lpstr>
      <vt:lpstr>楷体_GB2312</vt:lpstr>
      <vt:lpstr>新宋体</vt:lpstr>
      <vt:lpstr>楷体</vt:lpstr>
      <vt:lpstr>微软雅黑</vt:lpstr>
      <vt:lpstr>Times New Roman</vt:lpstr>
      <vt:lpstr>黑体</vt:lpstr>
      <vt:lpstr>仿宋</vt:lpstr>
      <vt:lpstr>Arial Unicode MS</vt:lpstr>
      <vt:lpstr>Calibri</vt:lpstr>
      <vt:lpstr>汉仪闫锐敏行楷繁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醉 美</cp:lastModifiedBy>
  <cp:revision>4</cp:revision>
  <dcterms:created xsi:type="dcterms:W3CDTF">2023-08-09T12:44:00Z</dcterms:created>
  <dcterms:modified xsi:type="dcterms:W3CDTF">2025-03-27T07:42:04Z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2052-12.1.0.20305</vt:lpwstr>
  </property>
</Properties>
</file>